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2" r:id="rId4"/>
    <p:sldId id="263" r:id="rId5"/>
    <p:sldId id="260" r:id="rId6"/>
    <p:sldId id="264" r:id="rId7"/>
    <p:sldId id="266" r:id="rId8"/>
    <p:sldId id="265" r:id="rId9"/>
    <p:sldId id="267" r:id="rId10"/>
    <p:sldId id="268" r:id="rId11"/>
    <p:sldId id="269" r:id="rId1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8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70102" autoAdjust="0"/>
  </p:normalViewPr>
  <p:slideViewPr>
    <p:cSldViewPr snapToGrid="0">
      <p:cViewPr varScale="1">
        <p:scale>
          <a:sx n="60" d="100"/>
          <a:sy n="60" d="100"/>
        </p:scale>
        <p:origin x="145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0696-93F7-4463-986F-F4C6FB8F5FD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301D2-C1CC-4394-86A2-4DF348427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9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DF3522D-674A-4237-A8CE-DD8E6F8C319A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83EE728-7412-4955-A854-82637E589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8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02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68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Application to College </a:t>
            </a:r>
          </a:p>
          <a:p>
            <a:pPr lvl="1"/>
            <a:r>
              <a:rPr lang="en-US" dirty="0"/>
              <a:t>Finding a college that fits your personality </a:t>
            </a:r>
          </a:p>
          <a:p>
            <a:pPr lvl="1"/>
            <a:r>
              <a:rPr lang="en-US" dirty="0"/>
              <a:t>Relationships with peers, faculty members, staff </a:t>
            </a:r>
          </a:p>
          <a:p>
            <a:pPr lvl="1"/>
            <a:r>
              <a:rPr lang="en-US" dirty="0"/>
              <a:t>Declaring a major that is in line with your personality style</a:t>
            </a:r>
          </a:p>
          <a:p>
            <a:pPr lvl="1"/>
            <a:r>
              <a:rPr lang="en-US" dirty="0"/>
              <a:t>Working with others in college and beyond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47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5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59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41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48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32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53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E728-7412-4955-A854-82637E589D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8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7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27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441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50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6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29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1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2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3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3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0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6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6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4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BCD55-5AD4-4A04-A5AB-639D1B66D18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FC56-811A-486A-9BD9-D45F74574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85888"/>
            <a:ext cx="12100956" cy="1825096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True Colors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0510" y="3010984"/>
            <a:ext cx="7033808" cy="1645923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16715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your colors…..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6742" y="2571078"/>
            <a:ext cx="3517392" cy="3310128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/>
              <a:t>Temporal Terms 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Blue </a:t>
            </a:r>
            <a:r>
              <a:rPr lang="en-US" dirty="0"/>
              <a:t>is the present &amp; future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Gold</a:t>
            </a:r>
            <a:r>
              <a:rPr lang="en-US" dirty="0"/>
              <a:t> is the past &amp; present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/>
              <a:t> is the future </a:t>
            </a:r>
          </a:p>
          <a:p>
            <a:pPr marL="0" indent="0">
              <a:buNone/>
            </a:pPr>
            <a:r>
              <a:rPr lang="en-US" dirty="0">
                <a:solidFill>
                  <a:srgbClr val="FF9900"/>
                </a:solidFill>
              </a:rPr>
              <a:t>Orange</a:t>
            </a:r>
            <a:r>
              <a:rPr lang="en-US" dirty="0"/>
              <a:t> is the present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44570" y="2571078"/>
            <a:ext cx="3080273" cy="3310128"/>
          </a:xfrm>
          <a:ln w="158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/>
              <a:t>Money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Blue </a:t>
            </a:r>
            <a:r>
              <a:rPr lang="en-US" dirty="0"/>
              <a:t>gives it away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Gold</a:t>
            </a:r>
            <a:r>
              <a:rPr lang="en-US" dirty="0"/>
              <a:t> saves it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/>
              <a:t> invests it</a:t>
            </a:r>
          </a:p>
          <a:p>
            <a:pPr marL="0" indent="0">
              <a:buNone/>
            </a:pPr>
            <a:r>
              <a:rPr lang="en-US" dirty="0">
                <a:solidFill>
                  <a:srgbClr val="FF9900"/>
                </a:solidFill>
              </a:rPr>
              <a:t>Orange</a:t>
            </a:r>
            <a:r>
              <a:rPr lang="en-US" dirty="0"/>
              <a:t> spends it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7976795" y="2571078"/>
            <a:ext cx="3080273" cy="3310128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b="1" u="sng" dirty="0"/>
              <a:t>Life </a:t>
            </a:r>
          </a:p>
          <a:p>
            <a:pPr marL="0" indent="0">
              <a:buFont typeface="Arial"/>
              <a:buNone/>
            </a:pPr>
            <a:r>
              <a:rPr lang="en-US" dirty="0">
                <a:solidFill>
                  <a:srgbClr val="0033CC"/>
                </a:solidFill>
              </a:rPr>
              <a:t>Blue </a:t>
            </a:r>
            <a:r>
              <a:rPr lang="en-US" dirty="0"/>
              <a:t>experiences life</a:t>
            </a:r>
          </a:p>
          <a:p>
            <a:pPr marL="0" indent="0">
              <a:buFont typeface="Arial"/>
              <a:buNone/>
            </a:pPr>
            <a:r>
              <a:rPr lang="en-US" dirty="0">
                <a:solidFill>
                  <a:srgbClr val="FFFF00"/>
                </a:solidFill>
              </a:rPr>
              <a:t>Gold</a:t>
            </a:r>
            <a:r>
              <a:rPr lang="en-US" dirty="0"/>
              <a:t> plans life</a:t>
            </a:r>
          </a:p>
          <a:p>
            <a:pPr marL="0" indent="0">
              <a:buFont typeface="Arial"/>
              <a:buNone/>
            </a:pP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/>
              <a:t> thinks about life</a:t>
            </a:r>
          </a:p>
          <a:p>
            <a:pPr marL="0" indent="0">
              <a:buFont typeface="Arial"/>
              <a:buNone/>
            </a:pPr>
            <a:r>
              <a:rPr lang="en-US" dirty="0">
                <a:solidFill>
                  <a:srgbClr val="FF9900"/>
                </a:solidFill>
              </a:rPr>
              <a:t>Orange</a:t>
            </a:r>
            <a:r>
              <a:rPr lang="en-US" dirty="0"/>
              <a:t> lives life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4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252" y="1022473"/>
            <a:ext cx="9601196" cy="1303867"/>
          </a:xfrm>
        </p:spPr>
        <p:txBody>
          <a:bodyPr/>
          <a:lstStyle/>
          <a:p>
            <a:r>
              <a:rPr lang="en-US" dirty="0"/>
              <a:t>How does this apply to college?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5" y="2334419"/>
            <a:ext cx="3333750" cy="3743325"/>
          </a:xfrm>
        </p:spPr>
      </p:pic>
    </p:spTree>
    <p:extLst>
      <p:ext uri="{BB962C8B-B14F-4D97-AF65-F5344CB8AC3E}">
        <p14:creationId xmlns:p14="http://schemas.microsoft.com/office/powerpoint/2010/main" val="426225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901532"/>
            <a:ext cx="8610600" cy="1293028"/>
          </a:xfrm>
        </p:spPr>
        <p:txBody>
          <a:bodyPr>
            <a:noAutofit/>
          </a:bodyPr>
          <a:lstStyle/>
          <a:p>
            <a:r>
              <a:rPr lang="en-US" sz="9600" dirty="0"/>
              <a:t>True colors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Four distinctive personality types</a:t>
            </a:r>
          </a:p>
          <a:p>
            <a:pPr lvl="1"/>
            <a:r>
              <a:rPr lang="en-US" sz="3200" dirty="0"/>
              <a:t>No one type is better than the others, because all of us have all four colors</a:t>
            </a:r>
          </a:p>
          <a:p>
            <a:pPr lvl="1"/>
            <a:r>
              <a:rPr lang="en-US" sz="3200" dirty="0"/>
              <a:t>First color: Innate color (Nature)</a:t>
            </a:r>
          </a:p>
          <a:p>
            <a:pPr lvl="1"/>
            <a:r>
              <a:rPr lang="en-US" sz="3200" dirty="0"/>
              <a:t>Second color: Learned color (Nurture)</a:t>
            </a:r>
          </a:p>
          <a:p>
            <a:pPr lvl="1"/>
            <a:r>
              <a:rPr lang="en-US" sz="3200" dirty="0"/>
              <a:t>Third &amp; Fourth colors: Underdeveloped colors </a:t>
            </a:r>
          </a:p>
        </p:txBody>
      </p:sp>
    </p:spTree>
    <p:extLst>
      <p:ext uri="{BB962C8B-B14F-4D97-AF65-F5344CB8AC3E}">
        <p14:creationId xmlns:p14="http://schemas.microsoft.com/office/powerpoint/2010/main" val="245470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Directions to Complete True Colors Worksheet </a:t>
            </a:r>
          </a:p>
          <a:p>
            <a:pPr lvl="1"/>
            <a:r>
              <a:rPr lang="en-US" sz="2800" dirty="0"/>
              <a:t>Look at each row of horizontal categories of words. Rank the 4 categories from 1 to 4, with 4 being most like you and 1 least like you. Continue the next horizontal line of categories.</a:t>
            </a:r>
          </a:p>
          <a:p>
            <a:pPr lvl="1"/>
            <a:r>
              <a:rPr lang="en-US" sz="2800" dirty="0"/>
              <a:t>Make sure you rank these according to who you truly feel you are rather than who you would like to be.</a:t>
            </a:r>
          </a:p>
          <a:p>
            <a:pPr lvl="1"/>
            <a:r>
              <a:rPr lang="en-US" sz="2800" dirty="0"/>
              <a:t>Using the letter formula at the bottom, add up the specified letters </a:t>
            </a:r>
          </a:p>
        </p:txBody>
      </p:sp>
    </p:spTree>
    <p:extLst>
      <p:ext uri="{BB962C8B-B14F-4D97-AF65-F5344CB8AC3E}">
        <p14:creationId xmlns:p14="http://schemas.microsoft.com/office/powerpoint/2010/main" val="199040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FF913A"/>
                </a:solidFill>
              </a:rPr>
              <a:t>A, H, K, N, S = ORANGE</a:t>
            </a:r>
          </a:p>
          <a:p>
            <a:pPr marL="0" indent="0" algn="ctr">
              <a:buNone/>
            </a:pPr>
            <a:r>
              <a:rPr lang="en-US" sz="4800" b="1" dirty="0"/>
              <a:t>B, G, I, M, T = GOLD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0070C0"/>
                </a:solidFill>
              </a:rPr>
              <a:t>C, F, J, O, R = BLUE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92D050"/>
                </a:solidFill>
              </a:rPr>
              <a:t>D, E, L, P, Q = GREEN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6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Group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2" y="2173184"/>
            <a:ext cx="9601196" cy="3810261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/>
              <a:t>Break up into 4 groups by color</a:t>
            </a:r>
          </a:p>
          <a:p>
            <a:r>
              <a:rPr lang="en-US" sz="4100" dirty="0"/>
              <a:t>Establish a name for your group</a:t>
            </a:r>
          </a:p>
          <a:p>
            <a:r>
              <a:rPr lang="en-US" sz="3600" dirty="0"/>
              <a:t>Determine who will take on the following roles:</a:t>
            </a:r>
          </a:p>
          <a:p>
            <a:pPr lvl="2"/>
            <a:r>
              <a:rPr lang="en-US" sz="3600" dirty="0"/>
              <a:t>Group Leader</a:t>
            </a:r>
          </a:p>
          <a:p>
            <a:pPr lvl="2"/>
            <a:r>
              <a:rPr lang="en-US" sz="3600" dirty="0"/>
              <a:t>Builders </a:t>
            </a:r>
          </a:p>
          <a:p>
            <a:pPr lvl="2"/>
            <a:r>
              <a:rPr lang="en-US" sz="3600" dirty="0"/>
              <a:t>Observers</a:t>
            </a:r>
          </a:p>
          <a:p>
            <a:r>
              <a:rPr lang="en-US" sz="3600" dirty="0"/>
              <a:t>10 – 15 minutes to complete your task</a:t>
            </a:r>
          </a:p>
          <a:p>
            <a:r>
              <a:rPr lang="en-US" sz="3600" dirty="0"/>
              <a:t>After completing the task report back on your observations and group process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Adventurous </a:t>
            </a:r>
            <a:r>
              <a:rPr lang="en-US" sz="7200" b="1" dirty="0">
                <a:solidFill>
                  <a:srgbClr val="FF9900"/>
                </a:solidFill>
              </a:rPr>
              <a:t>ORANGE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56931"/>
            <a:ext cx="9601197" cy="3639473"/>
          </a:xfrm>
        </p:spPr>
        <p:txBody>
          <a:bodyPr numCol="2"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"Just Do It" Action Oriented.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Quick-witted, Charming, Spontaneous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Playful. Injects fun into work.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Lives In Here &amp; Now. Risk taker. Creative.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Enjoys Diversity, Variety, Competition.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Multi-tasker, Cheerful, Energetic. Bold.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Quick Thinking and Acting. Takes Charge.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High Visibility Performer. Accepts Challenges.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Enjoys Problem Solving. Negotiator.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3300" b="1" dirty="0"/>
              <a:t>Performs Well Under Pressure. Resilient.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en-US" sz="3300" b="1" i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sz="3300" b="1" i="1" dirty="0"/>
              <a:t>Famous Oranges: JFK, Amelia Earhart, Lucille Ball, Rhett Butler, FDR, Francis of Assisi, Lee Iacocca, Winston Churchill, Garfield</a:t>
            </a:r>
            <a:r>
              <a:rPr lang="en-US" altLang="en-US" sz="3300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Traditional </a:t>
            </a:r>
            <a:r>
              <a:rPr lang="en-US" sz="7200" b="1" dirty="0">
                <a:solidFill>
                  <a:srgbClr val="FFFF00"/>
                </a:solidFill>
              </a:rPr>
              <a:t>GOLD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924" y="2417081"/>
            <a:ext cx="10064674" cy="3843869"/>
          </a:xfrm>
        </p:spPr>
        <p:txBody>
          <a:bodyPr numCol="2"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>Respects Authority Rules, Routines, Policies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Faithful, Dependable, Prepared, Efficient</a:t>
            </a:r>
            <a:r>
              <a:rPr lang="en-US" alt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Remembers The Traditions That Work 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Values Family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Work Comes Before Play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Practical. Systematic. Orderly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Identifies With Groups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Strives For A Sense Of Security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Thorough, Sensible, Punctual, </a:t>
            </a:r>
            <a:r>
              <a:rPr lang="en-US" altLang="en-US" sz="2000" b="1" dirty="0" err="1"/>
              <a:t>Convential</a:t>
            </a:r>
            <a:r>
              <a:rPr lang="en-US" altLang="en-US" sz="2000" b="1" dirty="0"/>
              <a:t>, Proper 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A Right Way To Do Everything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Stick-To-</a:t>
            </a:r>
            <a:r>
              <a:rPr lang="en-US" altLang="en-US" sz="2000" b="1" dirty="0" err="1"/>
              <a:t>Itivness</a:t>
            </a:r>
            <a:r>
              <a:rPr lang="en-US" altLang="en-US" sz="2000" b="1" dirty="0"/>
              <a:t>.</a:t>
            </a:r>
            <a:r>
              <a:rPr lang="en-US" alt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Evaluates Actions As Right Or Wrong</a:t>
            </a:r>
            <a:r>
              <a:rPr lang="en-US" alt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/>
              <a:t>Stable. Organized. Punctual. Helpful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endParaRPr lang="en-US" altLang="en-US" sz="2000" b="1" i="1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 b="1" i="1" dirty="0"/>
              <a:t>Famous Golds: Mother Teresa, George Washington, Santa Claus, LBJ, George Washington, Joan Rivers, Henry Ford, Florence Nightingale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653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Nurturer </a:t>
            </a:r>
            <a:br>
              <a:rPr lang="en-US" sz="7200" dirty="0"/>
            </a:br>
            <a:r>
              <a:rPr lang="en-US" sz="7200" b="1" dirty="0">
                <a:solidFill>
                  <a:srgbClr val="0033CC"/>
                </a:solidFill>
              </a:rPr>
              <a:t>BLUE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431227"/>
            <a:ext cx="9601196" cy="3689873"/>
          </a:xfrm>
        </p:spPr>
        <p:txBody>
          <a:bodyPr numCol="2"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/>
              <a:t>Sensitive To Needs Of Others.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/>
              <a:t>Sincere. Expresses Appreciation.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/>
              <a:t>Cooperative. Collaborative. Creative. 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/>
              <a:t>Caring. Team Builder And Player.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/>
              <a:t>People Person. Engages Others.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/>
              <a:t>Artistic. Inspirational. Spiritual. 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/>
              <a:t>Inclusive. Mediator. Peacemaker.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/>
              <a:t>Idealistic. Intuitive. Romantic. Loyal. 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/>
              <a:t>Seeks Unity And Harmony. Caretaker.</a:t>
            </a:r>
            <a:r>
              <a:rPr lang="en-US" altLang="en-US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altLang="en-US" b="1" i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b="1" i="1" dirty="0"/>
              <a:t>Famous Blues: Mozart, Dorothy (Wizard of Oz), Thomas Jefferson, Cinderella, Gandhi, Mohammed Ali, Jimmy Carter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54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Visionary </a:t>
            </a:r>
            <a:br>
              <a:rPr lang="en-US" sz="7200" dirty="0"/>
            </a:br>
            <a:r>
              <a:rPr lang="en-US" sz="7200" b="1" dirty="0">
                <a:solidFill>
                  <a:srgbClr val="008000"/>
                </a:solidFill>
              </a:rPr>
              <a:t>GREEN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b="1" dirty="0"/>
              <a:t>Looks Forward And Sees Impact Of Actions Taken Now.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Explores All Facets Before Deciding. Checks for Accuracy.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Careful Planner. </a:t>
            </a:r>
            <a:r>
              <a:rPr lang="en-US" altLang="en-US" b="1" dirty="0" err="1"/>
              <a:t>Systemataic</a:t>
            </a:r>
            <a:r>
              <a:rPr lang="en-US" altLang="en-US" b="1" dirty="0"/>
              <a:t>. Enlivened By Work.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Status Quo Buster. Designer Of Change. Inventive.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Systematic. Logical. Theoretical. Self-Sufficient.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Often Not In The Mainstream. Persistent. Thorough.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b="1" dirty="0"/>
              <a:t>Intellectual. Inquisitive. Impartial. Improvement Oriented.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endParaRPr lang="en-US" altLang="en-US" b="1" i="1" dirty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 i="1" dirty="0"/>
              <a:t>Famous Greens: Socrates, Sherlock Holmes, Benjamin Franklin, Carl Jung, Thomas Edison, Eleanor Roosevelt, Katherine Hepburn, Rosalyn Carter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908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4288</TotalTime>
  <Words>707</Words>
  <Application>Microsoft Office PowerPoint</Application>
  <PresentationFormat>Widescreen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Vapor Trail</vt:lpstr>
      <vt:lpstr>True Colors</vt:lpstr>
      <vt:lpstr>True colors </vt:lpstr>
      <vt:lpstr>Assessment</vt:lpstr>
      <vt:lpstr>Results </vt:lpstr>
      <vt:lpstr>Group Work </vt:lpstr>
      <vt:lpstr>Adventurous ORANGE</vt:lpstr>
      <vt:lpstr>Traditional GOLD</vt:lpstr>
      <vt:lpstr>Nurturer  BLUE</vt:lpstr>
      <vt:lpstr>Visionary  GREEN</vt:lpstr>
      <vt:lpstr>More about your colors…..</vt:lpstr>
      <vt:lpstr>How does this apply to college?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Your True Colors?</dc:title>
  <dc:creator>Rivera Davis, Joanna</dc:creator>
  <cp:lastModifiedBy>Joanna Rivera Davis</cp:lastModifiedBy>
  <cp:revision>19</cp:revision>
  <cp:lastPrinted>2017-09-07T18:53:16Z</cp:lastPrinted>
  <dcterms:created xsi:type="dcterms:W3CDTF">2015-10-13T21:30:25Z</dcterms:created>
  <dcterms:modified xsi:type="dcterms:W3CDTF">2021-10-11T16:31:01Z</dcterms:modified>
</cp:coreProperties>
</file>